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9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8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031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 b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9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4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1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9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7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8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7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8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F198A-0455-4749-A16A-8D76AEFFBB21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52F83-222E-4FE5-ADA0-3F00C881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8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500" y="487363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Designation Tool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5950" y="5029200"/>
            <a:ext cx="5524500" cy="16764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Civilian Human Resources Office (CHRO)</a:t>
            </a:r>
          </a:p>
          <a:p>
            <a:pPr>
              <a:lnSpc>
                <a:spcPct val="17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U.S.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Staffing And Classification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48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n>
                  <a:solidFill>
                    <a:srgbClr val="10168C"/>
                  </a:solidFill>
                </a:ln>
                <a:solidFill>
                  <a:schemeClr val="tx1"/>
                </a:solidFill>
              </a:rPr>
              <a:t>Position Designation Tool</a:t>
            </a:r>
            <a:endParaRPr lang="en-US" dirty="0">
              <a:ln>
                <a:solidFill>
                  <a:srgbClr val="10168C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1" y="2209801"/>
            <a:ext cx="83819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Background Investigation Services (NBIS)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https://www.pdt.nbis.mil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PDT OPM Training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https://youtu.be/LCrT_C_OIwg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30409" y="1210734"/>
            <a:ext cx="71311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Links and Training Documentation</a:t>
            </a:r>
          </a:p>
        </p:txBody>
      </p:sp>
    </p:spTree>
    <p:extLst>
      <p:ext uri="{BB962C8B-B14F-4D97-AF65-F5344CB8AC3E}">
        <p14:creationId xmlns:p14="http://schemas.microsoft.com/office/powerpoint/2010/main" val="330913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n>
                  <a:solidFill>
                    <a:srgbClr val="10168C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Designation Tool</a:t>
            </a:r>
            <a:endParaRPr lang="en-US" dirty="0">
              <a:ln>
                <a:solidFill>
                  <a:srgbClr val="10168C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86100" y="2911928"/>
            <a:ext cx="6019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Phil Philbee (HR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Specialist - Classification)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phillip.philbee@usmc.mil;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645-3228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 Jane Kinjo (Classification and Wage Technician)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maryjane.kinjo.ja@usmc.mil;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645-5021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Arnos Hunter (Lead HR Specialist - Staffing and Classification)</a:t>
            </a: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 arnos.hunter@usmc.mil; Phone: 645-5443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7492" y="1419232"/>
            <a:ext cx="7517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CHRO </a:t>
            </a:r>
            <a:r>
              <a:rPr lang="en-US" sz="3600" b="1" dirty="0"/>
              <a:t>CLASSIFICATION </a:t>
            </a:r>
            <a:r>
              <a:rPr lang="en-US" sz="3600" b="1" dirty="0" smtClean="0"/>
              <a:t>SECTION POC’s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6076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n>
                  <a:solidFill>
                    <a:srgbClr val="10168C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Designation Tool</a:t>
            </a:r>
            <a:endParaRPr lang="en-US" dirty="0">
              <a:ln>
                <a:solidFill>
                  <a:srgbClr val="10168C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915" y="1828800"/>
            <a:ext cx="1127617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POSITION DESGINATION TOOL?</a:t>
            </a:r>
          </a:p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DESIGNATION SYSTEM ASSESSES THE DUTIES AND RESPONSIBILITIES OF A POSITION</a:t>
            </a: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THE DEGREE OF POTENTIAL DAMAGE TO THE EFFICIENCY OR INTEGRITY OF THE SERVICE</a:t>
            </a: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MISCONDUCT OF AN INCUMBENT OF A POSITION. THIS ESTABLISHES THE RISK LEVEL OF THAT </a:t>
            </a: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POSITION. THIS ASSESSMENT ALSO DETERMINES IF A POSITION’S DUTIES AND RESPONSIBILITIES</a:t>
            </a: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THE POTENTIAL FOR POSITION INCUMBENTS TO BRING ABOUT A MATERIAL ADVERSE EFFECT </a:t>
            </a: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NATIONAL SECURITY, AND THE DEGREE OF THAT POTENTIAL EFFECT, WHICH ESTABLISHES THE </a:t>
            </a: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SENSITIVITY LEVEL OF A POSITION. THE RESULTS OF THIS ASSESSMENT DETERMINE WHAT LEVEL OF </a:t>
            </a: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INVESTIGATION SHOULD BE CONDUCTED FOR A POSITION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35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n>
                  <a:solidFill>
                    <a:srgbClr val="10168C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Designation Tool</a:t>
            </a:r>
            <a:endParaRPr lang="en-US" dirty="0">
              <a:ln>
                <a:solidFill>
                  <a:srgbClr val="10168C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7175" y="957385"/>
            <a:ext cx="897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OF-8 SENSITIVITY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CODING 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0700" y="1603716"/>
            <a:ext cx="8610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PD HAS BEEN DESIGNATED AS NON-CRITICAL SENSITIVE, TIER 1, REQUIRING GOVERNMENT UNCLASSIFIED COMPUTER ACCESS. </a:t>
            </a: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 12 IN THE OF-8/MARK 1- NON-SENSITIVE.</a:t>
            </a: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PD HAS BEEN DESIGNATED AS REQUIRING INCUMBENT TO OBTAIN AND MAINTAIN SECRET SECURITY ELIGIBILITY WITH ACCESS TO CLASSIFIED INFORMATION.  </a:t>
            </a: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 12 IN THE OF-8/MARK 2 – NON-CRITICAL SENSITIVE.</a:t>
            </a: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PD HAS BEEN DESGINATED AS REQUIRING INCUMBENT TO OBTAIN AND MAINTAIN TOP-SECRET SECURITY ELIGIBILITY WITH ACCESS TO CLASSIFIED INFORMATION FOR SPECIAL COMPARTMENTALIZED INFORMATION (SCI).  </a:t>
            </a: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 12 IN THE OF-8/MARK 4 – SPECIAL SENSITIVE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83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n>
                  <a:solidFill>
                    <a:srgbClr val="10168C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Designation Tool</a:t>
            </a:r>
            <a:endParaRPr lang="en-US" dirty="0">
              <a:ln>
                <a:solidFill>
                  <a:srgbClr val="10168C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3124200" y="1322231"/>
            <a:ext cx="5943600" cy="4343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81305" y="1848072"/>
            <a:ext cx="6014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AGENCY:  DEPT OF DEFENSE (U.S. </a:t>
            </a:r>
            <a:r>
              <a:rPr lang="en-US" dirty="0"/>
              <a:t>NAVY) </a:t>
            </a:r>
            <a:r>
              <a:rPr lang="en-US" dirty="0"/>
              <a:t>– </a:t>
            </a:r>
            <a:r>
              <a:rPr lang="en-US" dirty="0"/>
              <a:t>U.S. MARINE CORPS</a:t>
            </a:r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286000"/>
            <a:ext cx="94488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3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n>
                  <a:solidFill>
                    <a:srgbClr val="10168C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Designation Tool</a:t>
            </a:r>
            <a:endParaRPr lang="en-US" dirty="0">
              <a:ln>
                <a:solidFill>
                  <a:srgbClr val="10168C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33203" y="1295401"/>
            <a:ext cx="9281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CLASSIFIED INFORMATION SELECTION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2601868" y="2286000"/>
            <a:ext cx="75438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91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n>
                  <a:solidFill>
                    <a:srgbClr val="10168C"/>
                  </a:solidFill>
                </a:ln>
                <a:solidFill>
                  <a:schemeClr val="tx1"/>
                </a:solidFill>
              </a:rPr>
              <a:t>Position Designation Tool</a:t>
            </a:r>
            <a:endParaRPr lang="en-US" dirty="0">
              <a:ln>
                <a:solidFill>
                  <a:srgbClr val="10168C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13903" y="1295400"/>
            <a:ext cx="736419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Inestimable Damage – Select for Special Sensitive Positions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Exceptionally Grave Damage – Select for Critical Sensitive Positions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or Serious Damage – Select for Noncritical Sensitive Positions</a:t>
            </a: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Material Adverse Affect – Select for Non-Sensitive Positions</a:t>
            </a:r>
          </a:p>
          <a:p>
            <a:endParaRPr lang="en-US" dirty="0"/>
          </a:p>
          <a:p>
            <a:r>
              <a:rPr lang="en-US" dirty="0"/>
              <a:t> </a:t>
            </a:r>
            <a:endParaRPr lang="en-US" dirty="0"/>
          </a:p>
          <a:p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/>
          <a:stretch>
            <a:fillRect/>
          </a:stretch>
        </p:blipFill>
        <p:spPr>
          <a:xfrm>
            <a:off x="2514599" y="3429000"/>
            <a:ext cx="71628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35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95" y="-304800"/>
            <a:ext cx="10969943" cy="1143000"/>
          </a:xfrm>
        </p:spPr>
        <p:txBody>
          <a:bodyPr/>
          <a:lstStyle/>
          <a:p>
            <a:pPr algn="ctr"/>
            <a:r>
              <a:rPr lang="en-US" dirty="0" smtClean="0">
                <a:ln>
                  <a:solidFill>
                    <a:srgbClr val="10168C"/>
                  </a:solidFill>
                </a:ln>
                <a:solidFill>
                  <a:schemeClr val="tx1"/>
                </a:solidFill>
              </a:rPr>
              <a:t>Position Designation Tool</a:t>
            </a:r>
            <a:endParaRPr lang="en-US" dirty="0">
              <a:ln>
                <a:solidFill>
                  <a:srgbClr val="10168C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3458" y="762001"/>
            <a:ext cx="8483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 – Suitability Requirements (Select any that may apply to the position)</a:t>
            </a:r>
          </a:p>
          <a:p>
            <a:endParaRPr lang="en-US" dirty="0"/>
          </a:p>
          <a:p>
            <a:r>
              <a:rPr lang="en-US" dirty="0"/>
              <a:t> </a:t>
            </a:r>
            <a:endParaRPr lang="en-US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610" y="1447801"/>
            <a:ext cx="11227133" cy="50850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763000" y="5029201"/>
            <a:ext cx="271087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</a:p>
          <a:p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SELECT</a:t>
            </a:r>
          </a:p>
          <a:p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“NO PUBLIC TRUST DUTIES”</a:t>
            </a:r>
          </a:p>
          <a:p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THE PDT WILL GO </a:t>
            </a:r>
          </a:p>
          <a:p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STEP 4 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97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1" y="24882"/>
            <a:ext cx="10969943" cy="1143000"/>
          </a:xfrm>
        </p:spPr>
        <p:txBody>
          <a:bodyPr/>
          <a:lstStyle/>
          <a:p>
            <a:pPr algn="ctr"/>
            <a:r>
              <a:rPr lang="en-US" dirty="0" smtClean="0">
                <a:ln>
                  <a:solidFill>
                    <a:srgbClr val="10168C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Designation Tool</a:t>
            </a:r>
            <a:endParaRPr lang="en-US" dirty="0">
              <a:ln>
                <a:solidFill>
                  <a:srgbClr val="10168C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8728" y="1239084"/>
            <a:ext cx="6759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 – SCOPE AND EFFECT OF PROGRAM DESIGNATION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2768614" y="2133600"/>
            <a:ext cx="6629400" cy="31269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29128" y="3657600"/>
            <a:ext cx="27327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</a:p>
          <a:p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APPLYING STEP 3 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ANY PD THEN PLS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 WITH CHRO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FOR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SELECTIONS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>
              <a:lumMod val="9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144" y="-278500"/>
            <a:ext cx="10969943" cy="1143000"/>
          </a:xfrm>
        </p:spPr>
        <p:txBody>
          <a:bodyPr/>
          <a:lstStyle/>
          <a:p>
            <a:pPr algn="ctr"/>
            <a:r>
              <a:rPr lang="en-US" dirty="0" smtClean="0">
                <a:ln>
                  <a:solidFill>
                    <a:srgbClr val="10168C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Designation Tool</a:t>
            </a:r>
            <a:endParaRPr lang="en-US" dirty="0">
              <a:ln>
                <a:solidFill>
                  <a:srgbClr val="10168C"/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9791" y="679834"/>
            <a:ext cx="7197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 – FINAL POSITION DESIGNATION AND INVESTIGATION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901" y="1120833"/>
            <a:ext cx="10363200" cy="54657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38886" y="2362201"/>
            <a:ext cx="381463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</a:p>
          <a:p>
            <a:pPr algn="ctr"/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IN PDF FILE NAME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CLICK SAVE TO PDF 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COMPUTER LOCATION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SAVE FILE. INSERT DIGITAL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SIGNATURE FOR SUPERVISOR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 THE POSITION TO</a:t>
            </a: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 THE PDT.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72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Position Designation Tool Training</vt:lpstr>
      <vt:lpstr>Position Designation Tool</vt:lpstr>
      <vt:lpstr>Position Designation Tool</vt:lpstr>
      <vt:lpstr>Position Designation Tool</vt:lpstr>
      <vt:lpstr>Position Designation Tool</vt:lpstr>
      <vt:lpstr>Position Designation Tool</vt:lpstr>
      <vt:lpstr>Position Designation Tool</vt:lpstr>
      <vt:lpstr>Position Designation Tool</vt:lpstr>
      <vt:lpstr>Position Designation Tool</vt:lpstr>
      <vt:lpstr>Position Designation Tool</vt:lpstr>
      <vt:lpstr>Position Designation Tool</vt:lpstr>
    </vt:vector>
  </TitlesOfParts>
  <Company>The United States Marine Corps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 Designation Tool Training</dc:title>
  <dc:creator>Philbee CIV Phillip A</dc:creator>
  <cp:lastModifiedBy>Philbee CIV Phillip A</cp:lastModifiedBy>
  <cp:revision>1</cp:revision>
  <dcterms:created xsi:type="dcterms:W3CDTF">2020-10-02T06:40:34Z</dcterms:created>
  <dcterms:modified xsi:type="dcterms:W3CDTF">2020-10-02T06:41:14Z</dcterms:modified>
</cp:coreProperties>
</file>